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18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76" r:id="rId11"/>
    <p:sldId id="263" r:id="rId12"/>
    <p:sldId id="320" r:id="rId13"/>
    <p:sldId id="269" r:id="rId14"/>
    <p:sldId id="270" r:id="rId15"/>
    <p:sldId id="271" r:id="rId16"/>
    <p:sldId id="267" r:id="rId17"/>
    <p:sldId id="268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00" r:id="rId35"/>
    <p:sldId id="292" r:id="rId36"/>
    <p:sldId id="293" r:id="rId37"/>
    <p:sldId id="301" r:id="rId38"/>
    <p:sldId id="291" r:id="rId39"/>
    <p:sldId id="295" r:id="rId40"/>
    <p:sldId id="296" r:id="rId41"/>
    <p:sldId id="297" r:id="rId42"/>
    <p:sldId id="302" r:id="rId43"/>
    <p:sldId id="303" r:id="rId44"/>
    <p:sldId id="298" r:id="rId45"/>
    <p:sldId id="299" r:id="rId46"/>
    <p:sldId id="304" r:id="rId47"/>
    <p:sldId id="305" r:id="rId48"/>
    <p:sldId id="306" r:id="rId49"/>
    <p:sldId id="308" r:id="rId50"/>
    <p:sldId id="309" r:id="rId51"/>
    <p:sldId id="310" r:id="rId52"/>
    <p:sldId id="311" r:id="rId53"/>
    <p:sldId id="312" r:id="rId54"/>
    <p:sldId id="313" r:id="rId55"/>
    <p:sldId id="315" r:id="rId56"/>
    <p:sldId id="314" r:id="rId57"/>
    <p:sldId id="316" r:id="rId58"/>
    <p:sldId id="321" r:id="rId59"/>
    <p:sldId id="322" r:id="rId60"/>
    <p:sldId id="323" r:id="rId61"/>
    <p:sldId id="324" r:id="rId62"/>
    <p:sldId id="325" r:id="rId63"/>
    <p:sldId id="326" r:id="rId64"/>
    <p:sldId id="327" r:id="rId6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2" d="100"/>
          <a:sy n="62" d="100"/>
        </p:scale>
        <p:origin x="5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5BB03-1BA0-436F-886F-18F71EB4C5AD}" type="datetimeFigureOut">
              <a:rPr lang="sr-Latn-CS" smtClean="0"/>
              <a:pPr/>
              <a:t>12.1.2018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3B354-4E80-4422-8E3B-3B1EDCC1A4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5BB03-1BA0-436F-886F-18F71EB4C5AD}" type="datetimeFigureOut">
              <a:rPr lang="sr-Latn-CS" smtClean="0"/>
              <a:pPr/>
              <a:t>12.1.2018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3B354-4E80-4422-8E3B-3B1EDCC1A4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5BB03-1BA0-436F-886F-18F71EB4C5AD}" type="datetimeFigureOut">
              <a:rPr lang="sr-Latn-CS" smtClean="0"/>
              <a:pPr/>
              <a:t>12.1.2018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3B354-4E80-4422-8E3B-3B1EDCC1A4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5BB03-1BA0-436F-886F-18F71EB4C5AD}" type="datetimeFigureOut">
              <a:rPr lang="sr-Latn-CS" smtClean="0"/>
              <a:pPr/>
              <a:t>12.1.2018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3B354-4E80-4422-8E3B-3B1EDCC1A4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5BB03-1BA0-436F-886F-18F71EB4C5AD}" type="datetimeFigureOut">
              <a:rPr lang="sr-Latn-CS" smtClean="0"/>
              <a:pPr/>
              <a:t>12.1.2018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3B354-4E80-4422-8E3B-3B1EDCC1A4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5BB03-1BA0-436F-886F-18F71EB4C5AD}" type="datetimeFigureOut">
              <a:rPr lang="sr-Latn-CS" smtClean="0"/>
              <a:pPr/>
              <a:t>12.1.2018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3B354-4E80-4422-8E3B-3B1EDCC1A4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5BB03-1BA0-436F-886F-18F71EB4C5AD}" type="datetimeFigureOut">
              <a:rPr lang="sr-Latn-CS" smtClean="0"/>
              <a:pPr/>
              <a:t>12.1.2018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3B354-4E80-4422-8E3B-3B1EDCC1A4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5BB03-1BA0-436F-886F-18F71EB4C5AD}" type="datetimeFigureOut">
              <a:rPr lang="sr-Latn-CS" smtClean="0"/>
              <a:pPr/>
              <a:t>12.1.2018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3B354-4E80-4422-8E3B-3B1EDCC1A4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5BB03-1BA0-436F-886F-18F71EB4C5AD}" type="datetimeFigureOut">
              <a:rPr lang="sr-Latn-CS" smtClean="0"/>
              <a:pPr/>
              <a:t>12.1.2018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3B354-4E80-4422-8E3B-3B1EDCC1A4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5BB03-1BA0-436F-886F-18F71EB4C5AD}" type="datetimeFigureOut">
              <a:rPr lang="sr-Latn-CS" smtClean="0"/>
              <a:pPr/>
              <a:t>12.1.2018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3B354-4E80-4422-8E3B-3B1EDCC1A4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5BB03-1BA0-436F-886F-18F71EB4C5AD}" type="datetimeFigureOut">
              <a:rPr lang="sr-Latn-CS" smtClean="0"/>
              <a:pPr/>
              <a:t>12.1.2018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3B354-4E80-4422-8E3B-3B1EDCC1A4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085BB03-1BA0-436F-886F-18F71EB4C5AD}" type="datetimeFigureOut">
              <a:rPr lang="sr-Latn-CS" smtClean="0"/>
              <a:pPr/>
              <a:t>12.1.2018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43B354-4E80-4422-8E3B-3B1EDCC1A4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7-eUtHkr38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PaVdjOtrZs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>
                <a:latin typeface="Arial" pitchFamily="34" charset="0"/>
                <a:cs typeface="Arial" pitchFamily="34" charset="0"/>
              </a:rPr>
              <a:t>KVIZ</a:t>
            </a:r>
            <a:endParaRPr lang="hr-HR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hr-H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85852" y="2285992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7498080" cy="142876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Urar je: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728" y="3244334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b) stručna osoba koja namješta točno vrijeme.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414338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c) stručna osoba koja zna koliko je sada sati.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66" y="235743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a) stručna osoba koja izrađuje i popravlja  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14480" y="3214686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7498080" cy="142876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Vrijeme mjerimo: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8794" y="3244334"/>
            <a:ext cx="459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b) pješčanim satom.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794" y="414338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c) vodenim satom.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0232" y="235743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a) kamenim satom.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7500990" cy="5643602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939679" y="818845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1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18755" y="796811"/>
            <a:ext cx="1896121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2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14876" y="818845"/>
            <a:ext cx="1855302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3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72264" y="807828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4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9679" y="2225571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5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13420" y="2198201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6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81825" y="2225571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7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55911" y="2214554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8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39679" y="3621280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9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08084" y="3604927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10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87506" y="3621280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11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55911" y="3615599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12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39679" y="5022670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13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13420" y="5011653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14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81825" y="5022670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15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550230" y="5022670"/>
            <a:ext cx="1872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15</a:t>
            </a:r>
            <a:endParaRPr lang="hr-HR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00166" y="4071942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85794"/>
            <a:ext cx="7498080" cy="1571636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Na sunčanom satu vrijeme očitavamo pomoću: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918" y="264318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a) svjetla.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18" y="335756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b) topline.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414338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c) sjene.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43372" y="4500570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Fotografija prikazuje:</a:t>
            </a:r>
          </a:p>
        </p:txBody>
      </p:sp>
      <p:pic>
        <p:nvPicPr>
          <p:cNvPr id="1026" name="Picture 2" descr="Slikovni rezultat za budil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2381250" cy="2381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242886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a) brojčanu uru.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48" y="307181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b) ručni sat.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6248" y="371475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sz="2400" dirty="0" smtClean="0">
                <a:latin typeface="Arial" pitchFamily="34" charset="0"/>
                <a:cs typeface="Arial" pitchFamily="34" charset="0"/>
              </a:rPr>
              <a:t>c) vanjsku/gradsku uru.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7686" y="4572008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d) budilicu.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1357298"/>
            <a:ext cx="8686800" cy="2286016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Razlikujemo brojčane ure i ure s   </a:t>
            </a:r>
            <a:br>
              <a:rPr lang="hr-HR" sz="3600" dirty="0" smtClean="0">
                <a:latin typeface="Arial" pitchFamily="34" charset="0"/>
                <a:cs typeface="Arial" pitchFamily="34" charset="0"/>
              </a:rPr>
            </a:br>
            <a:r>
              <a:rPr lang="hr-HR" sz="3600" dirty="0" smtClean="0">
                <a:latin typeface="Arial" pitchFamily="34" charset="0"/>
                <a:cs typeface="Arial" pitchFamily="34" charset="0"/>
              </a:rPr>
              <a:t>        kazaljkama. </a:t>
            </a:r>
            <a:br>
              <a:rPr lang="hr-HR" sz="3600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2071670" y="3929066"/>
            <a:ext cx="1785950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DA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214942" y="4000504"/>
            <a:ext cx="1785950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NE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2049834" y="2928934"/>
            <a:ext cx="230999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Točno.</a:t>
            </a:r>
            <a:endParaRPr lang="en-US" sz="54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000760" y="5214950"/>
            <a:ext cx="185738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Nastavi.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834" y="2967335"/>
            <a:ext cx="317285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Netočno.</a:t>
            </a:r>
            <a:endParaRPr lang="en-US" sz="54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000760" y="5214950"/>
            <a:ext cx="185738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Pokušaj ponovno.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Izbaci uljeza.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166" y="164305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Na brojčaniku očitavamo: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728" y="2643182"/>
            <a:ext cx="15696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sate</a:t>
            </a:r>
            <a:endParaRPr lang="hr-H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3174" y="3214686"/>
            <a:ext cx="19268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minute</a:t>
            </a:r>
            <a:endParaRPr lang="hr-H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3438" y="2786058"/>
            <a:ext cx="15696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dane</a:t>
            </a:r>
            <a:endParaRPr lang="hr-H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29322" y="3429000"/>
            <a:ext cx="22860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sekunde</a:t>
            </a:r>
            <a:endParaRPr lang="hr-H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36B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285860"/>
            <a:ext cx="7498080" cy="1143000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Na brojčaniku su najčešće upisane brojke od 1 do 10.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0298" y="3000372"/>
            <a:ext cx="124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9190" y="3000372"/>
            <a:ext cx="1208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1472" y="642920"/>
          <a:ext cx="8001056" cy="56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64"/>
                <a:gridCol w="2000264"/>
                <a:gridCol w="2000264"/>
                <a:gridCol w="2000264"/>
              </a:tblGrid>
              <a:tr h="940600">
                <a:tc>
                  <a:txBody>
                    <a:bodyPr/>
                    <a:lstStyle/>
                    <a:p>
                      <a:pPr algn="ctr"/>
                      <a:r>
                        <a:rPr lang="hr-HR" sz="25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24 sata</a:t>
                      </a:r>
                      <a:endParaRPr lang="hr-HR" sz="25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12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 godišnja doba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nadnevak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600"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srijeda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30/31 dan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2018.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lovački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600"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izlazak sunca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lipanj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poslije Krista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stoljetni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600"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dio tjedna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dio godine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52 tjedna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zidni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600"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DAN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MJESEC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GODINA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KALENDAR</a:t>
                      </a:r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600">
                <a:tc gridSpan="4">
                  <a:txBody>
                    <a:bodyPr/>
                    <a:lstStyle/>
                    <a:p>
                      <a:pPr algn="ctr"/>
                      <a:r>
                        <a:rPr lang="hr-HR" sz="320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SNALAŽENJE U VREMENU</a:t>
                      </a:r>
                      <a:endParaRPr lang="hr-HR" sz="3200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25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71472" y="642918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A 1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1736" y="642918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B 1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642918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C 1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2264" y="642918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D 1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1584864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A 2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72" y="2526810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A 3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472" y="3473934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A 4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472" y="4415880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A 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71736" y="1584864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B 2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1736" y="2526810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B 3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71736" y="3473934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B 4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71736" y="4415880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B 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1590042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C 2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2531988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C 3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3473934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C 4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4415880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C 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72264" y="1584864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D 2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72264" y="2531988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D 3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72264" y="3473934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D 4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72264" y="4415880"/>
            <a:ext cx="1998000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D 1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472" y="5371078"/>
            <a:ext cx="8001056" cy="93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KONAČNO  RJEŠENJE </a:t>
            </a:r>
            <a:endParaRPr lang="hr-H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285860"/>
            <a:ext cx="7498080" cy="1143000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Na brojčaniku je 50 crtica ili točkica.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0298" y="3000372"/>
            <a:ext cx="124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9190" y="3000372"/>
            <a:ext cx="1208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14480" y="3214686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7498080" cy="142876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Jedan sat ima: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8794" y="3244334"/>
            <a:ext cx="459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b) 60 minuta.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794" y="414338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c) 30 minuta.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235743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a) 50 minuta.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14480" y="3214686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7498080" cy="142876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Mala kazaljka pokazuje: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8794" y="3244334"/>
            <a:ext cx="459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b) sate.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794" y="414338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c) sekunde.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235743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a) minute.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14480" y="2285992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7498080" cy="142876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Velika kazaljka pokazuje: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8794" y="3244334"/>
            <a:ext cx="459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b) sate.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794" y="414338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c) sekunde.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235743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a) minute.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43042" y="4071942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7498080" cy="142876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Tanka kazaljka pokazuje: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8794" y="3244334"/>
            <a:ext cx="459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b) sate.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794" y="414338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c) sekunde.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235743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a) minute.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14480" y="2285992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7498080" cy="142876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Prije podne je vrijeme od: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8794" y="3244334"/>
            <a:ext cx="459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b) 12 sati do 24 sata.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794" y="414338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c) 1 sat do 24 sata.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235743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a) 1 sat do 12 sati.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14480" y="3214686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7498080" cy="142876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Poslije podne je vrijeme od: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8794" y="3244334"/>
            <a:ext cx="459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b) 12 sati do 24 sata.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794" y="414338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c) 1 sat do 24 sata.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235743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a) 1 sat do 12 sati.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285860"/>
            <a:ext cx="7498080" cy="1143000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Prijepodne je doba dana.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0298" y="3000372"/>
            <a:ext cx="124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9190" y="3000372"/>
            <a:ext cx="1208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Izbaci uljeza.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166" y="164305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Svjetli dio dana dijelimo na: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728" y="2643182"/>
            <a:ext cx="15696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podne</a:t>
            </a:r>
            <a:endParaRPr lang="hr-H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7356" y="3786190"/>
            <a:ext cx="19268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jutro</a:t>
            </a:r>
            <a:endParaRPr lang="hr-H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058" y="2786058"/>
            <a:ext cx="24288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večer</a:t>
            </a:r>
            <a:endParaRPr lang="hr-H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7752" y="3571876"/>
            <a:ext cx="32861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poslijepodne</a:t>
            </a:r>
            <a:endParaRPr lang="hr-H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1802" y="4857760"/>
            <a:ext cx="29289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prijepodne</a:t>
            </a:r>
            <a:endParaRPr lang="hr-H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36B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285860"/>
            <a:ext cx="7498080" cy="1143000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Dok velika kazaljka obiđe cijeli krug protekne 60 minuta ili 1 sat.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0298" y="3000372"/>
            <a:ext cx="124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9190" y="3000372"/>
            <a:ext cx="1208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43108" y="4214818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7498080" cy="142876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Vrijeme je:</a:t>
            </a:r>
            <a:endParaRPr lang="hr-H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2357430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puhanje vjetra.</a:t>
            </a:r>
          </a:p>
          <a:p>
            <a:pPr marL="342900" indent="-342900"/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3143248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 startAt="2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smrzavanje kapljica kiše u pahuljice.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7422" y="4253219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sz="2400" dirty="0" smtClean="0">
                <a:latin typeface="Arial" pitchFamily="34" charset="0"/>
                <a:cs typeface="Arial" pitchFamily="34" charset="0"/>
              </a:rPr>
              <a:t>c) slijed događaja.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285860"/>
            <a:ext cx="7498080" cy="1143000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Mala kazaljka obiđe cijeli krug brojčanika za 24 sata.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0298" y="3000372"/>
            <a:ext cx="124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9190" y="3000372"/>
            <a:ext cx="1208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285860"/>
            <a:ext cx="7498080" cy="1500198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Tijekom jednog dana mala kazaljka dva puta obiđe cijeli krug brojčanika.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0298" y="3000372"/>
            <a:ext cx="124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9190" y="3000372"/>
            <a:ext cx="1208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43042" y="4071942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7498080" cy="142876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Tanka kazaljka se kreće: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8794" y="3244334"/>
            <a:ext cx="459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b) najtočnije.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794" y="414338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c) najbrže.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235743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a) najsporije.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14480" y="3214686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7498080" cy="142876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Koliko zemaljski dan ima sati?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8794" y="3244334"/>
            <a:ext cx="459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b) 24 sata.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794" y="414338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c) 365 sati.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235743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a) 12 sati.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8164" y="3244334"/>
            <a:ext cx="2967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hlinkClick r:id="rId2"/>
              </a:rPr>
              <a:t>https://youtu.be/97-eUtHkr38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100010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SUNČEV SUSTAV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sunčev susta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7247995" cy="4138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likovni rezultat za sunčev susta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Trajanje dana na drugim planetima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2214554"/>
            <a:ext cx="707236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9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Sunčev sustav ima: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6" y="321468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a) 8 planeta.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546" y="392906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b) 9 planeta.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4546" y="471488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c) 10 planeta.</a:t>
            </a:r>
          </a:p>
        </p:txBody>
      </p:sp>
      <p:sp>
        <p:nvSpPr>
          <p:cNvPr id="7" name="Oval 6"/>
          <p:cNvSpPr/>
          <p:nvPr/>
        </p:nvSpPr>
        <p:spPr>
          <a:xfrm>
            <a:off x="2071670" y="3214686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857232"/>
            <a:ext cx="7498080" cy="1131592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Merkur, </a:t>
            </a:r>
            <a:br>
              <a:rPr lang="hr-HR" sz="3600" dirty="0" smtClean="0">
                <a:latin typeface="Arial" pitchFamily="34" charset="0"/>
                <a:cs typeface="Arial" pitchFamily="34" charset="0"/>
              </a:rPr>
            </a:br>
            <a:r>
              <a:rPr lang="hr-HR" sz="3600" dirty="0" smtClean="0">
                <a:latin typeface="Arial" pitchFamily="34" charset="0"/>
                <a:cs typeface="Arial" pitchFamily="34" charset="0"/>
              </a:rPr>
              <a:t>dan traje malo dulje od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58 d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ana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3600" dirty="0" smtClean="0">
                <a:latin typeface="Arial" pitchFamily="34" charset="0"/>
                <a:cs typeface="Arial" pitchFamily="34" charset="0"/>
              </a:rPr>
            </a:br>
            <a:endParaRPr lang="hr-HR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6675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714356"/>
            <a:ext cx="7498080" cy="113159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Venera, </a:t>
            </a:r>
            <a:br>
              <a:rPr lang="hr-HR" sz="3200" dirty="0" smtClean="0"/>
            </a:br>
            <a:r>
              <a:rPr lang="hr-HR" sz="3200" dirty="0" smtClean="0"/>
              <a:t>dan traje 243 zemaljska dana</a:t>
            </a:r>
            <a:endParaRPr lang="hr-HR" sz="3200" dirty="0"/>
          </a:p>
        </p:txBody>
      </p:sp>
      <p:pic>
        <p:nvPicPr>
          <p:cNvPr id="50178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500814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1357298"/>
            <a:ext cx="8686800" cy="2286016"/>
          </a:xfrm>
        </p:spPr>
        <p:txBody>
          <a:bodyPr>
            <a:normAutofit fontScale="90000"/>
          </a:bodyPr>
          <a:lstStyle/>
          <a:p>
            <a:r>
              <a:rPr lang="hr-HR" sz="4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Vrijeme dijelimo na </a:t>
            </a:r>
            <a:br>
              <a:rPr lang="hr-HR" sz="3600" dirty="0" smtClean="0">
                <a:latin typeface="Arial" pitchFamily="34" charset="0"/>
                <a:cs typeface="Arial" pitchFamily="34" charset="0"/>
              </a:rPr>
            </a:br>
            <a:r>
              <a:rPr lang="hr-HR" sz="3600" dirty="0" smtClean="0">
                <a:latin typeface="Arial" pitchFamily="34" charset="0"/>
                <a:cs typeface="Arial" pitchFamily="34" charset="0"/>
              </a:rPr>
              <a:t>        fizikalno vrijeme i meteorološko vrijeme.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2071670" y="3929066"/>
            <a:ext cx="1785950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DA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357818" y="4000504"/>
            <a:ext cx="1785950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</a:t>
            </a:r>
            <a:endParaRPr lang="hr-H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857232"/>
            <a:ext cx="6926576" cy="113159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Mars, </a:t>
            </a:r>
            <a:br>
              <a:rPr lang="hr-HR" sz="3200" dirty="0" smtClean="0"/>
            </a:br>
            <a:r>
              <a:rPr lang="hr-HR" sz="3200" dirty="0" smtClean="0"/>
              <a:t>dan traje 24 sata i 37 minuta</a:t>
            </a:r>
            <a:endParaRPr lang="hr-HR" sz="3200" dirty="0"/>
          </a:p>
        </p:txBody>
      </p:sp>
      <p:pic>
        <p:nvPicPr>
          <p:cNvPr id="51202" name="Picture 2" descr="Slikovni rezultat za m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5905500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7140890" cy="113159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Jupiter, </a:t>
            </a:r>
            <a:br>
              <a:rPr lang="hr-HR" sz="3200" dirty="0" smtClean="0"/>
            </a:br>
            <a:r>
              <a:rPr lang="hr-HR" sz="3200" dirty="0" smtClean="0"/>
              <a:t>dan traje oko 9 sati i 56 minuta</a:t>
            </a:r>
            <a:endParaRPr lang="hr-HR" sz="3200" dirty="0"/>
          </a:p>
        </p:txBody>
      </p:sp>
      <p:pic>
        <p:nvPicPr>
          <p:cNvPr id="52226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2421370"/>
            <a:ext cx="5429288" cy="4069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5943600" cy="33432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43042" y="1000108"/>
            <a:ext cx="5929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Uran, </a:t>
            </a:r>
            <a:br>
              <a:rPr lang="hr-HR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hr-HR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dan traje 17 sati i 14 minuta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6107901" cy="40719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Saturn,</a:t>
            </a:r>
          </a:p>
          <a:p>
            <a:r>
              <a:rPr lang="hr-HR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dan traje 10 sati 14 minute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7140890" cy="113159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Neptun, </a:t>
            </a:r>
            <a:br>
              <a:rPr lang="hr-HR" sz="3200" dirty="0" smtClean="0"/>
            </a:br>
            <a:r>
              <a:rPr lang="hr-HR" sz="3200" dirty="0" smtClean="0"/>
              <a:t>dan traje 16 </a:t>
            </a:r>
            <a:r>
              <a:rPr lang="hr-HR" sz="3200" smtClean="0"/>
              <a:t>sati 7 </a:t>
            </a:r>
            <a:r>
              <a:rPr lang="hr-HR" sz="3200" dirty="0" smtClean="0"/>
              <a:t>minuta</a:t>
            </a:r>
            <a:endParaRPr lang="hr-HR" sz="3200" dirty="0"/>
          </a:p>
        </p:txBody>
      </p:sp>
      <p:pic>
        <p:nvPicPr>
          <p:cNvPr id="53250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0"/>
            <a:ext cx="6500858" cy="4065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Nastavljamo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1928802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Vratimo se planetu Zemlji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026" name="Picture 2" descr="Slikovni rezultat za Zeml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00372"/>
            <a:ext cx="4314825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498080" cy="1143000"/>
          </a:xfrm>
        </p:spPr>
        <p:txBody>
          <a:bodyPr/>
          <a:lstStyle/>
          <a:p>
            <a:r>
              <a:rPr lang="hr-HR" dirty="0" smtClean="0"/>
              <a:t>U koliko sati je podne?</a:t>
            </a:r>
            <a:endParaRPr lang="hr-HR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285852" y="3214686"/>
            <a:ext cx="1928826" cy="928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sati</a:t>
            </a:r>
            <a:endParaRPr lang="hr-H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643306" y="3214686"/>
            <a:ext cx="1928826" cy="928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 sata</a:t>
            </a:r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215074" y="3214686"/>
            <a:ext cx="1928826" cy="928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sati</a:t>
            </a:r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2049834" y="2928934"/>
            <a:ext cx="230999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Točno.</a:t>
            </a:r>
            <a:endParaRPr lang="en-US" sz="54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000760" y="5214950"/>
            <a:ext cx="185738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Nastavi.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834" y="2967335"/>
            <a:ext cx="317285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Netočno.</a:t>
            </a:r>
            <a:endParaRPr lang="en-US" sz="54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857884" y="5214950"/>
            <a:ext cx="185738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Pokušaj ponovno.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498080" cy="1143000"/>
          </a:xfrm>
        </p:spPr>
        <p:txBody>
          <a:bodyPr/>
          <a:lstStyle/>
          <a:p>
            <a:r>
              <a:rPr lang="hr-HR" dirty="0" smtClean="0"/>
              <a:t>U koliko sati je ponoć?</a:t>
            </a:r>
            <a:endParaRPr lang="hr-HR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285852" y="3214686"/>
            <a:ext cx="1928826" cy="928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sati</a:t>
            </a:r>
            <a:endParaRPr lang="hr-H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643306" y="3214686"/>
            <a:ext cx="1928826" cy="928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 sata</a:t>
            </a:r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6215074" y="3214686"/>
            <a:ext cx="1928826" cy="928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sati</a:t>
            </a:r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00240"/>
            <a:ext cx="7498080" cy="1928826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Arial" pitchFamily="34" charset="0"/>
                <a:cs typeface="Arial" pitchFamily="34" charset="0"/>
              </a:rPr>
              <a:t>Bravo!</a:t>
            </a:r>
            <a:endParaRPr lang="hr-H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6786578" y="5000636"/>
            <a:ext cx="1357322" cy="756664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2049834" y="2928934"/>
            <a:ext cx="230999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Točno.</a:t>
            </a:r>
            <a:endParaRPr lang="en-US" sz="54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000760" y="5214950"/>
            <a:ext cx="185738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Nastavi.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834" y="2967335"/>
            <a:ext cx="317285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Netočno.</a:t>
            </a:r>
            <a:endParaRPr lang="en-US" sz="54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857884" y="5214950"/>
            <a:ext cx="185738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Pokušaj ponovno.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57161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Zemaljski dan je vrijeme od ponoći jednog dana do ponoći drugog dana.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2214546" y="3357562"/>
            <a:ext cx="124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694" y="3429000"/>
            <a:ext cx="1208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F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57161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Svijetli dio dana je vrijeme od zalaska do izlaska Sunca .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2214546" y="3357562"/>
            <a:ext cx="124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694" y="3429000"/>
            <a:ext cx="1208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F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57161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Tamni dio dana je noć i traje od zalaska do izlaska Sunca.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2214546" y="3357562"/>
            <a:ext cx="124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694" y="3429000"/>
            <a:ext cx="1208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F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57161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Zemaljski dan je vrijeme potrebno da se planet Zemlja jedanput okrene oko sebe.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2214546" y="3357562"/>
            <a:ext cx="124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694" y="3429000"/>
            <a:ext cx="1208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F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57161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Godina je vrijeme potrebno da planet Zemlja jedanput obiđe oko Sunca.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2214546" y="3357562"/>
            <a:ext cx="124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694" y="3429000"/>
            <a:ext cx="1208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F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57161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Godine označavamo brojevima, a brojimo ih od Isusova rođenja.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2214546" y="3357562"/>
            <a:ext cx="124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694" y="3429000"/>
            <a:ext cx="1208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F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712394" cy="1143000"/>
          </a:xfrm>
        </p:spPr>
        <p:txBody>
          <a:bodyPr>
            <a:normAutofit/>
          </a:bodyPr>
          <a:lstStyle/>
          <a:p>
            <a:r>
              <a:rPr lang="hr-HR" sz="3900" dirty="0" smtClean="0"/>
              <a:t>Koliko je sati?</a:t>
            </a:r>
          </a:p>
        </p:txBody>
      </p:sp>
      <p:pic>
        <p:nvPicPr>
          <p:cNvPr id="1028" name="Picture 4" descr="Slikovni rezultat za koliko je sa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71480"/>
            <a:ext cx="4724400" cy="47053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5286388"/>
            <a:ext cx="72152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9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 sat i 15 minuta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712394" cy="1143000"/>
          </a:xfrm>
        </p:spPr>
        <p:txBody>
          <a:bodyPr>
            <a:normAutofit/>
          </a:bodyPr>
          <a:lstStyle/>
          <a:p>
            <a:r>
              <a:rPr lang="hr-HR" sz="3900" dirty="0" smtClean="0"/>
              <a:t>Koliko je sati?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76" y="5286388"/>
            <a:ext cx="72866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9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8 sati i 22 minute</a:t>
            </a:r>
          </a:p>
        </p:txBody>
      </p:sp>
      <p:pic>
        <p:nvPicPr>
          <p:cNvPr id="72706" name="Picture 2" descr="Povezana sl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00042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357298"/>
            <a:ext cx="7498080" cy="1857388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Arial" pitchFamily="34" charset="0"/>
                <a:cs typeface="Arial" pitchFamily="34" charset="0"/>
              </a:rPr>
              <a:t>Nije točno!</a:t>
            </a:r>
            <a:endParaRPr lang="hr-H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1500166" y="5072074"/>
            <a:ext cx="1285884" cy="756664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712394" cy="1143000"/>
          </a:xfrm>
        </p:spPr>
        <p:txBody>
          <a:bodyPr>
            <a:normAutofit/>
          </a:bodyPr>
          <a:lstStyle/>
          <a:p>
            <a:r>
              <a:rPr lang="hr-HR" sz="3900" dirty="0" smtClean="0"/>
              <a:t>Koliko je sati?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76" y="5286388"/>
            <a:ext cx="72866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9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 sat i 51 minuta </a:t>
            </a:r>
          </a:p>
        </p:txBody>
      </p:sp>
      <p:pic>
        <p:nvPicPr>
          <p:cNvPr id="73730" name="Picture 2" descr="Povezana sl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7166"/>
            <a:ext cx="4705350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712394" cy="1143000"/>
          </a:xfrm>
        </p:spPr>
        <p:txBody>
          <a:bodyPr>
            <a:normAutofit/>
          </a:bodyPr>
          <a:lstStyle/>
          <a:p>
            <a:r>
              <a:rPr lang="hr-HR" sz="3900" dirty="0" smtClean="0"/>
              <a:t>Koliko je sati?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76" y="5286388"/>
            <a:ext cx="72866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9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11 sati i 40 minuta </a:t>
            </a:r>
          </a:p>
        </p:txBody>
      </p:sp>
      <p:pic>
        <p:nvPicPr>
          <p:cNvPr id="74754" name="Picture 2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6"/>
            <a:ext cx="4648200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712394" cy="1143000"/>
          </a:xfrm>
        </p:spPr>
        <p:txBody>
          <a:bodyPr>
            <a:normAutofit/>
          </a:bodyPr>
          <a:lstStyle/>
          <a:p>
            <a:r>
              <a:rPr lang="hr-HR" sz="3900" dirty="0" smtClean="0"/>
              <a:t>Koliko je sati?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76" y="5286388"/>
            <a:ext cx="72866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9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 sata i 7 minuta </a:t>
            </a:r>
          </a:p>
        </p:txBody>
      </p:sp>
      <p:sp>
        <p:nvSpPr>
          <p:cNvPr id="76804" name="AutoShape 4" descr="Povezana slika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6806" name="AutoShape 6" descr="Povezana slika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6808" name="AutoShape 8" descr="Povezana slika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6810" name="Picture 10" descr="Slikovni rezultat za koliko je sa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712394" cy="1143000"/>
          </a:xfrm>
        </p:spPr>
        <p:txBody>
          <a:bodyPr>
            <a:normAutofit/>
          </a:bodyPr>
          <a:lstStyle/>
          <a:p>
            <a:r>
              <a:rPr lang="hr-HR" sz="3900" dirty="0" smtClean="0"/>
              <a:t>Koliko je sati?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76" y="5286388"/>
            <a:ext cx="72866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9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11 sati i 52 minute </a:t>
            </a:r>
          </a:p>
        </p:txBody>
      </p:sp>
      <p:pic>
        <p:nvPicPr>
          <p:cNvPr id="75778" name="Picture 2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00042"/>
            <a:ext cx="4705350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99" y="500043"/>
            <a:ext cx="7498080" cy="1071570"/>
          </a:xfrm>
        </p:spPr>
        <p:txBody>
          <a:bodyPr/>
          <a:lstStyle/>
          <a:p>
            <a:pPr algn="ctr"/>
            <a:r>
              <a:rPr lang="hr-HR" dirty="0" smtClean="0"/>
              <a:t>Čestitam! 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785926"/>
            <a:ext cx="77153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Ako ste uživali u potrošenom vremenu, onda to vrijeme nije uzalud potrošeno. </a:t>
            </a:r>
          </a:p>
          <a:p>
            <a:pPr algn="r"/>
            <a:r>
              <a:rPr lang="hr-HR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(John Lennon)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77826" name="Picture 2" descr="Povezana sl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3562342" cy="35623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457200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4"/>
              </a:rPr>
              <a:t>https://youtu.be/PaVdjOtrZsc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1357298"/>
            <a:ext cx="8686800" cy="2286016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Ura je sprava koja mjeri vrijeme. </a:t>
            </a:r>
            <a:br>
              <a:rPr lang="hr-HR" sz="3600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2071670" y="3929066"/>
            <a:ext cx="1785950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DA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214942" y="4000504"/>
            <a:ext cx="1785950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NE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00240"/>
            <a:ext cx="7498080" cy="1928826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Arial" pitchFamily="34" charset="0"/>
                <a:cs typeface="Arial" pitchFamily="34" charset="0"/>
              </a:rPr>
              <a:t>Bravo!</a:t>
            </a:r>
            <a:endParaRPr lang="hr-H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6786578" y="5000636"/>
            <a:ext cx="1357322" cy="756664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357298"/>
            <a:ext cx="7498080" cy="1857388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Arial" pitchFamily="34" charset="0"/>
                <a:cs typeface="Arial" pitchFamily="34" charset="0"/>
              </a:rPr>
              <a:t>Nije točno!</a:t>
            </a:r>
            <a:endParaRPr lang="hr-H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1500166" y="5072074"/>
            <a:ext cx="1285884" cy="756664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332</TotalTime>
  <Words>765</Words>
  <Application>Microsoft Office PowerPoint</Application>
  <PresentationFormat>Prikaz na zaslonu (4:3)</PresentationFormat>
  <Paragraphs>228</Paragraphs>
  <Slides>64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64</vt:i4>
      </vt:variant>
    </vt:vector>
  </HeadingPairs>
  <TitlesOfParts>
    <vt:vector size="70" baseType="lpstr">
      <vt:lpstr>Arial</vt:lpstr>
      <vt:lpstr>Ebrima</vt:lpstr>
      <vt:lpstr>Gill Sans MT</vt:lpstr>
      <vt:lpstr>Verdana</vt:lpstr>
      <vt:lpstr>Wingdings 2</vt:lpstr>
      <vt:lpstr>Solstice</vt:lpstr>
      <vt:lpstr>KVIZ</vt:lpstr>
      <vt:lpstr>PowerPointova prezentacija</vt:lpstr>
      <vt:lpstr>Vrijeme je:</vt:lpstr>
      <vt:lpstr>       Vrijeme dijelimo na          fizikalno vrijeme i meteorološko vrijeme.   </vt:lpstr>
      <vt:lpstr>Bravo!</vt:lpstr>
      <vt:lpstr>Nije točno!</vt:lpstr>
      <vt:lpstr>       Ura je sprava koja mjeri vrijeme.   </vt:lpstr>
      <vt:lpstr>Bravo!</vt:lpstr>
      <vt:lpstr>Nije točno!</vt:lpstr>
      <vt:lpstr>Urar je:</vt:lpstr>
      <vt:lpstr>Vrijeme mjerimo:</vt:lpstr>
      <vt:lpstr>PowerPointova prezentacija</vt:lpstr>
      <vt:lpstr>Na sunčanom satu vrijeme očitavamo pomoću:</vt:lpstr>
      <vt:lpstr>Fotografija prikazuje:</vt:lpstr>
      <vt:lpstr>       Razlikujemo brojčane ure i ure s            kazaljkama.   </vt:lpstr>
      <vt:lpstr>PowerPointova prezentacija</vt:lpstr>
      <vt:lpstr>PowerPointova prezentacija</vt:lpstr>
      <vt:lpstr>Izbaci uljeza.</vt:lpstr>
      <vt:lpstr>Na brojčaniku su najčešće upisane brojke od 1 do 10.</vt:lpstr>
      <vt:lpstr>Na brojčaniku je 50 crtica ili točkica.</vt:lpstr>
      <vt:lpstr>Jedan sat ima:</vt:lpstr>
      <vt:lpstr>Mala kazaljka pokazuje:</vt:lpstr>
      <vt:lpstr>Velika kazaljka pokazuje:</vt:lpstr>
      <vt:lpstr>Tanka kazaljka pokazuje:</vt:lpstr>
      <vt:lpstr>Prije podne je vrijeme od:</vt:lpstr>
      <vt:lpstr>Poslije podne je vrijeme od:</vt:lpstr>
      <vt:lpstr>Prijepodne je doba dana.</vt:lpstr>
      <vt:lpstr>Izbaci uljeza.</vt:lpstr>
      <vt:lpstr>Dok velika kazaljka obiđe cijeli krug protekne 60 minuta ili 1 sat.</vt:lpstr>
      <vt:lpstr>Mala kazaljka obiđe cijeli krug brojčanika za 24 sata.</vt:lpstr>
      <vt:lpstr>Tijekom jednog dana mala kazaljka dva puta obiđe cijeli krug brojčanika.</vt:lpstr>
      <vt:lpstr>Tanka kazaljka se kreće:</vt:lpstr>
      <vt:lpstr>Koliko zemaljski dan ima sati?</vt:lpstr>
      <vt:lpstr>PowerPointova prezentacija</vt:lpstr>
      <vt:lpstr>PowerPointova prezentacija</vt:lpstr>
      <vt:lpstr>PowerPointova prezentacija</vt:lpstr>
      <vt:lpstr>Trajanje dana na drugim planetima</vt:lpstr>
      <vt:lpstr>Merkur,  dan traje malo dulje od 58 dana  </vt:lpstr>
      <vt:lpstr>Venera,  dan traje 243 zemaljska dana</vt:lpstr>
      <vt:lpstr>Mars,  dan traje 24 sata i 37 minuta</vt:lpstr>
      <vt:lpstr>Jupiter,  dan traje oko 9 sati i 56 minuta</vt:lpstr>
      <vt:lpstr>PowerPointova prezentacija</vt:lpstr>
      <vt:lpstr>PowerPointova prezentacija</vt:lpstr>
      <vt:lpstr>Neptun,  dan traje 16 sati 7 minuta</vt:lpstr>
      <vt:lpstr>Nastavljamo!</vt:lpstr>
      <vt:lpstr>U koliko sati je podne?</vt:lpstr>
      <vt:lpstr>PowerPointova prezentacija</vt:lpstr>
      <vt:lpstr>PowerPointova prezentacija</vt:lpstr>
      <vt:lpstr>U koliko sati je ponoć?</vt:lpstr>
      <vt:lpstr>PowerPointova prezentacija</vt:lpstr>
      <vt:lpstr>PowerPointova prezentacija</vt:lpstr>
      <vt:lpstr>Zemaljski dan je vrijeme od ponoći jednog dana do ponoći drugog dana.</vt:lpstr>
      <vt:lpstr>Svijetli dio dana je vrijeme od zalaska do izlaska Sunca .</vt:lpstr>
      <vt:lpstr>Tamni dio dana je noć i traje od zalaska do izlaska Sunca.</vt:lpstr>
      <vt:lpstr>Zemaljski dan je vrijeme potrebno da se planet Zemlja jedanput okrene oko sebe.</vt:lpstr>
      <vt:lpstr>Godina je vrijeme potrebno da planet Zemlja jedanput obiđe oko Sunca.</vt:lpstr>
      <vt:lpstr>Godine označavamo brojevima, a brojimo ih od Isusova rođenja.</vt:lpstr>
      <vt:lpstr>Koliko je sati?</vt:lpstr>
      <vt:lpstr>Koliko je sati?</vt:lpstr>
      <vt:lpstr>Koliko je sati?</vt:lpstr>
      <vt:lpstr>Koliko je sati?</vt:lpstr>
      <vt:lpstr>Koliko je sati?</vt:lpstr>
      <vt:lpstr>Koliko je sati?</vt:lpstr>
      <vt:lpstr>Čestitam!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</dc:title>
  <dc:creator>User</dc:creator>
  <cp:lastModifiedBy>Dubravka</cp:lastModifiedBy>
  <cp:revision>44</cp:revision>
  <dcterms:created xsi:type="dcterms:W3CDTF">2017-12-25T20:38:28Z</dcterms:created>
  <dcterms:modified xsi:type="dcterms:W3CDTF">2018-01-12T19:25:50Z</dcterms:modified>
</cp:coreProperties>
</file>